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jpeg" ContentType="image/jpeg"/>
  <Default Extension="png" ContentType="image/png"/>
  <Default Extension="fntdata" ContentType="application/x-fontdata"/>
  <Default Extension="rels" ContentType="application/vnd.openxmlformats-package.relationships+xml"/>
  <Default Extension="font" ContentType="application/x-fontdata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s/slide7.xml" ContentType="application/vnd.openxmlformats-officedocument.presentationml.slide+xml"/>
  <Override PartName="/docProps/core.xml" ContentType="application/vnd.openxmlformats-package.core-properties+xml"/>
  <Override PartName="/ppt/slideLayouts/slideLayout1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 saveSubsetFonts="1" embedTrueTypeFonts="1" autoCompressPictures="0">
  <p:sldMasterIdLst>
    <p:sldMasterId r:id="rId1" id="2147483648"/>
  </p:sldMasterIdLst>
  <p:sldIdLst>
    <p:sldId r:id="rId2" id="256"/>
    <p:sldId r:id="rId9" id="257"/>
    <p:sldId r:id="rId10" id="258"/>
    <p:sldId r:id="rId11" id="259"/>
    <p:sldId r:id="rId12" id="260"/>
    <p:sldId r:id="rId13" id="261"/>
    <p:sldId r:id="rId14" id="262"/>
    <p:sldId r:id="rId15" id="263"/>
    <p:sldId r:id="rId16" id="264"/>
    <p:sldId r:id="rId17" id="265"/>
  </p:sldIdLst>
  <p:sldSz cx="9144000" cy="6858000" type="screen4x3"/>
  <p:notesSz cx="6858000" cy="9144000"/>
  <p:embeddedFontLst>
    <p:embeddedFont>
      <p:font typeface="WPS Special 1"/>
      <p:regular r:id="rId8"/>
    </p:embeddedFont>
  </p:embeddedFontLst>
  <p:defaultTextStyle>
    <a:defPPr>
      <a:defRPr lang="en-US"/>
    </a:defPPr>
    <a:lvl1pPr algn="l" marL="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marL="4572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marL="9144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marL="13716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marL="18288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marL="22860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marL="27432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marL="32004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marL="3657600" defTabSz="457200" eaLnBrk="1" latinLnBrk="0" hangingPunct="1" rtl="fals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3" Type="http://schemas.openxmlformats.org/officeDocument/2006/relationships/printerSettings" Target="printerSettings/printerSettings1.bin" /><Relationship Id="rId4" Type="http://schemas.openxmlformats.org/officeDocument/2006/relationships/presProps" Target="presProps.xml" /><Relationship Id="rId5" Type="http://schemas.openxmlformats.org/officeDocument/2006/relationships/viewProps" Target="viewProps.xml" /><Relationship Id="rId6" Type="http://schemas.openxmlformats.org/officeDocument/2006/relationships/theme" Target="theme/theme1.xml" /><Relationship Id="rId7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8" Type="http://schemas.openxmlformats.org/officeDocument/2006/relationships/font" Target="fonts/WPS_Specail_1.fntdata" /><Relationship Id="rId2" Type="http://schemas.openxmlformats.org/officeDocument/2006/relationships/slide" Target="slides/slide1.xml" /><Relationship Id="rId9" Type="http://schemas.openxmlformats.org/officeDocument/2006/relationships/slide" Target="slides/slide2.xml" /><Relationship Id="rId10" Type="http://schemas.openxmlformats.org/officeDocument/2006/relationships/slide" Target="slides/slide3.xml" /><Relationship Id="rId11" Type="http://schemas.openxmlformats.org/officeDocument/2006/relationships/slide" Target="slides/slide4.xml" /><Relationship Id="rId12" Type="http://schemas.openxmlformats.org/officeDocument/2006/relationships/slide" Target="slides/slide5.xml" /><Relationship Id="rId13" Type="http://schemas.openxmlformats.org/officeDocument/2006/relationships/slide" Target="slides/slide6.xml" /><Relationship Id="rId14" Type="http://schemas.openxmlformats.org/officeDocument/2006/relationships/slide" Target="slides/slide7.xml" /><Relationship Id="rId15" Type="http://schemas.openxmlformats.org/officeDocument/2006/relationships/slide" Target="slides/slide8.xml" /><Relationship Id="rId16" Type="http://schemas.openxmlformats.org/officeDocument/2006/relationships/slide" Target="slides/slide9.xml" /><Relationship Id="rId17" Type="http://schemas.openxmlformats.org/officeDocument/2006/relationships/slide" Target="slides/slide10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1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46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43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9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91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4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8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2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38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327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8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B32FF-34E7-9545-86A2-0DF334BA82C1}" type="datetimeFigureOut">
              <a:rPr lang="en-US" smtClean="0"/>
              <a:t>12-4-11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70897-D982-EA43-8318-894E8D36E1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63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Relationship Id="rIMGId2" Type="http://schemas.openxmlformats.org/officeDocument/2006/relationships/image" Target="../media/pic160105223645.png"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/>
              <a:t>Sydney Opera House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/>
              <a:t>Environmental sustainability policy</a:t>
            </a:r>
            <a:endParaRPr lang="en-US"/>
          </a:p>
        </p:txBody>
      </p:sp>
    </p:spTree>
    <p:extLst>
      <p:ext uri="{BB962C8B-B14F-4D97-AF65-F5344CB8AC3E}">
        <p14:creationId val="523879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8052"/>
          </a:xfrm>
        </p:spPr>
        <p:txBody>
          <a:bodyPr/>
          <a:lstStyle/>
          <a:p>
            <a:r>
              <a:rPr/>
              <a:t/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marL="0" lvl="0">
              <a:buNone/>
            </a:pPr>
            <a:r>
              <a:rPr/>
              <a:t/>
            </a:r>
            <a:endParaRPr/>
          </a:p>
          <a:p>
            <a:pPr indent="0" marL="0" lvl="0">
              <a:buNone/>
            </a:pPr>
            <a:r>
              <a:rPr/>
              <a:t/>
            </a:r>
            <a:endParaRPr/>
          </a:p>
          <a:p>
            <a:pPr indent="0" marL="0" lvl="0">
              <a:buNone/>
            </a:pPr>
            <a:r>
              <a:rPr/>
              <a:t>THANK YOU.</a:t>
            </a:r>
          </a:p>
        </p:txBody>
      </p:sp>
      <p:pic>
        <p:nvPicPr>
          <p:cNvPr id="4" name="Picture"/>
          <p:cNvPicPr>
            <a:picLocks noChangeAspect="1"/>
          </p:cNvPicPr>
          <p:nvPr/>
        </p:nvPicPr>
        <p:blipFill>
          <a:blip r:embed="rIMGId2"/>
          <a:stretch>
            <a:fillRect/>
          </a:stretch>
        </p:blipFill>
        <p:spPr>
          <a:xfrm>
            <a:off x="2628900" y="79513"/>
            <a:ext cx="6172200" cy="6787006"/>
          </a:xfrm>
          <a:prstGeom prst="rect">
            <a:avLst/>
          </a:prstGeom>
        </p:spPr>
      </p:pic>
    </p:spTree>
    <p:extLst>
      <p:ext uri="{BB962C8B-B14F-4D97-AF65-F5344CB8AC3E}">
        <p14:creationId val="1866996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Mission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We will treasure and renew the opera house for future generations of artists,audiences and visitors and everything we do will engage and inspire people through its excellence.</a:t>
            </a:r>
          </a:p>
        </p:txBody>
      </p:sp>
    </p:spTree>
    <p:extLst>
      <p:ext uri="{BB962C8B-B14F-4D97-AF65-F5344CB8AC3E}">
        <p14:creationId val="1866996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POLICIES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Set,communicate and deliver environmental sustainability objectives,targets and an implementation plan every 3 years.</a:t>
            </a:r>
          </a:p>
          <a:p>
            <a:pPr lvl="0"/>
            <a:r>
              <a:rPr/>
              <a:t>Establish clear accountability</a:t>
            </a:r>
            <a:endParaRPr/>
          </a:p>
          <a:p>
            <a:pPr lvl="0"/>
            <a:r>
              <a:rPr/>
              <a:t>Monitor &amp; assess performance against targets, benchmarks &amp; standards</a:t>
            </a:r>
            <a:endParaRPr/>
          </a:p>
        </p:txBody>
      </p:sp>
    </p:spTree>
    <p:extLst>
      <p:ext uri="{BB962C8B-B14F-4D97-AF65-F5344CB8AC3E}">
        <p14:creationId val="1866996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POLICIES continuation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Report on our performance publicly and transparently performance at upper management.</a:t>
            </a:r>
          </a:p>
          <a:p>
            <a:pPr lvl="0"/>
            <a:r>
              <a:rPr/>
              <a:t>Communicate our commitments to staff and stakeholders.</a:t>
            </a:r>
            <a:endParaRPr/>
          </a:p>
          <a:p>
            <a:pPr lvl="0"/>
            <a:r>
              <a:rPr/>
              <a:t>Establish practices to achieve the requirements of environmental legislation,government policies and industry standards.</a:t>
            </a:r>
            <a:endParaRPr/>
          </a:p>
        </p:txBody>
      </p:sp>
    </p:spTree>
    <p:extLst>
      <p:ext uri="{BB962C8B-B14F-4D97-AF65-F5344CB8AC3E}">
        <p14:creationId val="1866996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Responsibility of staff in achieving targets.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Staff who are independent contract managerd have responsibility of ensuring that the independent contractors are aware of &amp; support Sydney house environmental sustainable policy.</a:t>
            </a:r>
          </a:p>
          <a:p>
            <a:pPr lvl="0"/>
            <a:r>
              <a:rPr/>
              <a:t>To be aware of workplace healthy and safety policies and ensure the procedures are followed.</a:t>
            </a:r>
            <a:endParaRPr/>
          </a:p>
        </p:txBody>
      </p:sp>
    </p:spTree>
    <p:extLst>
      <p:ext uri="{BB962C8B-B14F-4D97-AF65-F5344CB8AC3E}">
        <p14:creationId val="1866996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Continuation.</a:t>
            </a:r>
            <a:endParaRPr lang="en-US"/>
          </a:p>
          <a:p>
            <a:r>
              <a:rPr/>
              <a:t/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1619"/>
            <a:ext cx="8229600" cy="4524544"/>
          </a:xfrm>
        </p:spPr>
        <p:txBody>
          <a:bodyPr/>
          <a:lstStyle/>
          <a:p>
            <a:pPr lvl="0"/>
            <a:r>
              <a:rPr/>
              <a:t>Participating in the training seminars,workshops that the Sydney opera house has instituted.</a:t>
            </a:r>
          </a:p>
          <a:p>
            <a:pPr lvl="0"/>
            <a:r>
              <a:rPr/>
              <a:t>Participate in  the group-wide employee opnion survey conducted in the organization.</a:t>
            </a:r>
            <a:endParaRPr/>
          </a:p>
          <a:p>
            <a:pPr lvl="0"/>
            <a:r>
              <a:rPr/>
              <a:t>The survey provide them with  and opportunity to reflect the problems.</a:t>
            </a:r>
            <a:endParaRPr/>
          </a:p>
        </p:txBody>
      </p:sp>
    </p:spTree>
    <p:extLst>
      <p:ext uri="{BB962C8B-B14F-4D97-AF65-F5344CB8AC3E}">
        <p14:creationId val="1866996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26976"/>
            <a:ext cx="8229600" cy="690662"/>
          </a:xfrm>
        </p:spPr>
        <p:txBody>
          <a:bodyPr/>
          <a:lstStyle/>
          <a:p>
            <a:r>
              <a:rPr/>
              <a:t>Activities that the staff are to carry out.</a:t>
            </a:r>
            <a:endParaRPr lang="en-US"/>
          </a:p>
          <a:p>
            <a:r>
              <a:rPr/>
              <a:t/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Maintaining air conditioning at the constant temperatures.</a:t>
            </a:r>
          </a:p>
          <a:p>
            <a:pPr lvl="0"/>
            <a:r>
              <a:rPr/>
              <a:t>Switching of the lights,when not in use by anyone.</a:t>
            </a:r>
            <a:endParaRPr/>
          </a:p>
          <a:p>
            <a:pPr lvl="0"/>
            <a:r>
              <a:rPr/>
              <a:t>Proper disposal of waste in the designated places in the Sydney opera house.</a:t>
            </a:r>
            <a:endParaRPr/>
          </a:p>
          <a:p>
            <a:pPr lvl="0"/>
            <a:r>
              <a:rPr/>
              <a:t>Participating in brainstorming activities in their own departments geared towards environmental sustainability.</a:t>
            </a:r>
            <a:endParaRPr/>
          </a:p>
        </p:txBody>
      </p:sp>
    </p:spTree>
    <p:extLst>
      <p:ext uri="{BB962C8B-B14F-4D97-AF65-F5344CB8AC3E}">
        <p14:creationId val="1866996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Expected outcome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Conservation of natural resource,reduced waste and pollution generated by Sydney opera house.</a:t>
            </a:r>
          </a:p>
          <a:p>
            <a:pPr lvl="0"/>
            <a:r>
              <a:rPr/>
              <a:t>Being a leader in environmental and social sustainability in line with the opera house status as a symbol of modern Australia.</a:t>
            </a:r>
            <a:endParaRPr/>
          </a:p>
          <a:p>
            <a:pPr lvl="0"/>
            <a:r>
              <a:rPr/>
              <a:t>Staff, partners and community fully involved in the company environmental sustainability plan.</a:t>
            </a:r>
            <a:endParaRPr/>
          </a:p>
          <a:p>
            <a:pPr lvl="0"/>
            <a:r>
              <a:rPr/>
              <a:t>Carrying out sustainable procurement.</a:t>
            </a:r>
            <a:endParaRPr/>
          </a:p>
          <a:p>
            <a:pPr lvl="0"/>
            <a:r>
              <a:rPr/>
              <a:t/>
            </a:r>
            <a:endParaRPr/>
          </a:p>
        </p:txBody>
      </p:sp>
    </p:spTree>
    <p:extLst>
      <p:ext uri="{BB962C8B-B14F-4D97-AF65-F5344CB8AC3E}">
        <p14:creationId val="1866996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p14="http://schemas.microsoft.com/office/powerpoint/2010/main" xmlns:mc="http://schemas.openxmlformats.org/markup-compatibility/2006" xmlns:c="http://schemas.openxmlformats.org/drawingml/2006/chart" xmlns:v="urn:schemas-microsoft-com:vml" xmlns:dsp="http://schemas.microsoft.com/office/drawing/2008/diagram" xmlns:dgm="http://schemas.openxmlformats.org/drawingml/2006/diagram" xmlns:m="http://schemas.openxmlformats.org/officeDocument/2006/math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y="0" cx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A procedural way of achieving sustainability plans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Identification of the targets.</a:t>
            </a:r>
          </a:p>
          <a:p>
            <a:pPr lvl="0"/>
            <a:r>
              <a:rPr/>
              <a:t>Detailed comprehension of the targets.</a:t>
            </a:r>
            <a:endParaRPr/>
          </a:p>
          <a:p>
            <a:pPr lvl="0"/>
            <a:r>
              <a:rPr/>
              <a:t>Subdivision of the targets into achievable portions.</a:t>
            </a:r>
            <a:endParaRPr/>
          </a:p>
          <a:p>
            <a:pPr lvl="0"/>
            <a:r>
              <a:rPr/>
              <a:t>Having a suitable metric for measurement</a:t>
            </a:r>
            <a:endParaRPr/>
          </a:p>
          <a:p>
            <a:pPr lvl="0"/>
            <a:r>
              <a:rPr/>
              <a:t>Application of corrective measures in the case of deviation.</a:t>
            </a:r>
            <a:endParaRPr/>
          </a:p>
          <a:p>
            <a:pPr lvl="0"/>
            <a:r>
              <a:rPr/>
              <a:t>Regular review and updating of the sustainability policy inline with global changes</a:t>
            </a:r>
            <a:endParaRPr/>
          </a:p>
        </p:txBody>
      </p:sp>
    </p:spTree>
    <p:extLst>
      <p:ext uri="{BB962C8B-B14F-4D97-AF65-F5344CB8AC3E}">
        <p14:creationId val="1866996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</cp:revision>
  <dcterms:created xsi:type="dcterms:W3CDTF">2012-04-11T11:10:54Z</dcterms:created>
  <dcterms:modified xsi:type="dcterms:W3CDTF">2012-04-11T11:11:22Z</dcterms:modified>
</cp:coreProperties>
</file>